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d7a9e768aa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d7a9e768a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9b0fa6a94_0_4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9b0fa6a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1c8f42406_4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1c8f42406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c5a350780_1_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c5a350780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9657f9a76_4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9657f9a76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7a9e768aa_0_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7a9e768a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7a9e768aa_0_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7a9e768a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7a9e768aa_0_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7a9e768a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972d5794a_0_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972d579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972d5794a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972d579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9b0fa6a94_0_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9b0fa6a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972d5794a_0_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972d579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972d5794a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972d579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972d5794a_0_3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972d579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972d5794a_0_5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972d5794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972d5794a_0_6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972d5794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972d5794a_0_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972d5794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972d5794a_0_8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972d5794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9b0fa6a94_0_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9b0fa6a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9b0fa6a94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9b0fa6a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c5a350780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c5a3507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9b0fa6a94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9b0fa6a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a9b0fa6a94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a9b0fa6a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9b0fa6a94_0_6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9b0fa6a9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c5a350780_1_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c5a35078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c5a350780_1_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c5a35078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c5a350780_1_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c5a35078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7a9e768aa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7a9e768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c5a350780_1_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c5a35078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423200" y="739325"/>
            <a:ext cx="8512500" cy="3503700"/>
          </a:xfrm>
          <a:prstGeom prst="rect">
            <a:avLst/>
          </a:prstGeom>
          <a:noFill/>
          <a:ln>
            <a:noFill/>
          </a:ln>
        </p:spPr>
        <p:txBody>
          <a:bodyPr anchorCtr="0" anchor="b" bIns="91425" lIns="91425" spcFirstLastPara="1" rIns="91425" wrap="square" tIns="91425">
            <a:noAutofit/>
          </a:bodyPr>
          <a:lstStyle/>
          <a:p>
            <a:pPr indent="457200" lvl="0" marL="91440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Capstone Project</a:t>
            </a:r>
            <a:endParaRPr b="1" sz="4200">
              <a:solidFill>
                <a:srgbClr val="CC0000"/>
              </a:solidFill>
              <a:latin typeface="Montserrat"/>
              <a:ea typeface="Montserrat"/>
              <a:cs typeface="Montserrat"/>
              <a:sym typeface="Montserrat"/>
            </a:endParaRPr>
          </a:p>
          <a:p>
            <a:pPr indent="457200" lvl="0" marL="914400" rtl="0" algn="l">
              <a:lnSpc>
                <a:spcPct val="100000"/>
              </a:lnSpc>
              <a:spcBef>
                <a:spcPts val="0"/>
              </a:spcBef>
              <a:spcAft>
                <a:spcPts val="0"/>
              </a:spcAft>
              <a:buSzPts val="5200"/>
              <a:buNone/>
            </a:pPr>
            <a:r>
              <a:t/>
            </a:r>
            <a:endParaRPr b="1" sz="42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3500">
                <a:solidFill>
                  <a:schemeClr val="lt1"/>
                </a:solidFill>
                <a:latin typeface="Montserrat"/>
                <a:ea typeface="Montserrat"/>
                <a:cs typeface="Montserrat"/>
                <a:sym typeface="Montserrat"/>
              </a:rPr>
              <a:t>BOOK RECOMMENDATION SYSTEM</a:t>
            </a:r>
            <a:endParaRPr b="1" sz="35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151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a:t>
            </a:r>
            <a:r>
              <a:rPr b="1" lang="en-GB">
                <a:latin typeface="Montserrat"/>
                <a:ea typeface="Montserrat"/>
                <a:cs typeface="Montserrat"/>
                <a:sym typeface="Montserrat"/>
              </a:rPr>
              <a:t> Ratings_df (Book_Rating)</a:t>
            </a:r>
            <a:endParaRPr/>
          </a:p>
        </p:txBody>
      </p:sp>
      <p:sp>
        <p:nvSpPr>
          <p:cNvPr id="117" name="Google Shape;117;p22"/>
          <p:cNvSpPr txBox="1"/>
          <p:nvPr>
            <p:ph idx="1" type="body"/>
          </p:nvPr>
        </p:nvSpPr>
        <p:spPr>
          <a:xfrm>
            <a:off x="163325" y="1146575"/>
            <a:ext cx="8520600" cy="371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Higher ratings are more common amongst users </a:t>
            </a:r>
            <a:endParaRPr sz="1400">
              <a:solidFill>
                <a:schemeClr val="lt1"/>
              </a:solidFill>
              <a:highlight>
                <a:srgbClr val="FFFFFF"/>
              </a:highlight>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highlight>
                  <a:srgbClr val="FFFFFF"/>
                </a:highlight>
                <a:latin typeface="Montserrat"/>
                <a:ea typeface="Montserrat"/>
                <a:cs typeface="Montserrat"/>
                <a:sym typeface="Montserrat"/>
              </a:rPr>
              <a:t> Rating 8 has been rated the highest number of times</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lt1"/>
              </a:solidFill>
            </a:endParaRPr>
          </a:p>
        </p:txBody>
      </p:sp>
      <p:pic>
        <p:nvPicPr>
          <p:cNvPr id="118" name="Google Shape;118;p22"/>
          <p:cNvPicPr preferRelativeResize="0"/>
          <p:nvPr/>
        </p:nvPicPr>
        <p:blipFill>
          <a:blip r:embed="rId3">
            <a:alphaModFix/>
          </a:blip>
          <a:stretch>
            <a:fillRect/>
          </a:stretch>
        </p:blipFill>
        <p:spPr>
          <a:xfrm>
            <a:off x="805975" y="1695400"/>
            <a:ext cx="7877949" cy="3352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9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900">
                <a:solidFill>
                  <a:schemeClr val="lt1"/>
                </a:solidFill>
                <a:latin typeface="Montserrat"/>
                <a:ea typeface="Montserrat"/>
                <a:cs typeface="Montserrat"/>
                <a:sym typeface="Montserrat"/>
              </a:rPr>
              <a:t>Age column has 40% missing values</a:t>
            </a:r>
            <a:endParaRPr b="1"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p:txBody>
      </p:sp>
      <p:pic>
        <p:nvPicPr>
          <p:cNvPr id="125" name="Google Shape;125;p23"/>
          <p:cNvPicPr preferRelativeResize="0"/>
          <p:nvPr/>
        </p:nvPicPr>
        <p:blipFill>
          <a:blip r:embed="rId3">
            <a:alphaModFix/>
          </a:blip>
          <a:stretch>
            <a:fillRect/>
          </a:stretch>
        </p:blipFill>
        <p:spPr>
          <a:xfrm>
            <a:off x="472213" y="2739923"/>
            <a:ext cx="8199575" cy="227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Imputing missing values</a:t>
            </a:r>
            <a:endParaRPr b="1">
              <a:latin typeface="Montserrat"/>
              <a:ea typeface="Montserrat"/>
              <a:cs typeface="Montserrat"/>
              <a:sym typeface="Montserrat"/>
            </a:endParaRPr>
          </a:p>
        </p:txBody>
      </p:sp>
      <p:sp>
        <p:nvSpPr>
          <p:cNvPr id="131" name="Google Shape;131;p24"/>
          <p:cNvSpPr txBox="1"/>
          <p:nvPr>
            <p:ph idx="1" type="body"/>
          </p:nvPr>
        </p:nvSpPr>
        <p:spPr>
          <a:xfrm>
            <a:off x="311700" y="1017725"/>
            <a:ext cx="8520600" cy="395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ontserrat"/>
              <a:buChar char="●"/>
            </a:pPr>
            <a:r>
              <a:rPr b="1" lang="en-GB" sz="1400">
                <a:solidFill>
                  <a:schemeClr val="lt1"/>
                </a:solidFill>
                <a:latin typeface="Montserrat"/>
                <a:ea typeface="Montserrat"/>
                <a:cs typeface="Montserrat"/>
                <a:sym typeface="Montserrat"/>
              </a:rPr>
              <a:t>Outliers in Age column </a:t>
            </a:r>
            <a:endParaRPr b="1" sz="14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sz="1400">
                <a:solidFill>
                  <a:schemeClr val="lt1"/>
                </a:solidFill>
                <a:highlight>
                  <a:srgbClr val="FFFFFF"/>
                </a:highlight>
                <a:latin typeface="Montserrat"/>
                <a:ea typeface="Montserrat"/>
                <a:cs typeface="Montserrat"/>
                <a:sym typeface="Montserrat"/>
              </a:rPr>
              <a:t>Age has positive Skewness (right tail) so we can use median to fill Nan values,</a:t>
            </a:r>
            <a:endParaRPr b="1" sz="14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sz="1400">
              <a:solidFill>
                <a:schemeClr val="lt1"/>
              </a:solidFill>
            </a:endParaRPr>
          </a:p>
        </p:txBody>
      </p:sp>
      <p:sp>
        <p:nvSpPr>
          <p:cNvPr id="132" name="Google Shape;132;p24"/>
          <p:cNvSpPr txBox="1"/>
          <p:nvPr/>
        </p:nvSpPr>
        <p:spPr>
          <a:xfrm>
            <a:off x="6074375" y="1451550"/>
            <a:ext cx="1088700" cy="112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3" name="Google Shape;133;p24"/>
          <p:cNvSpPr txBox="1"/>
          <p:nvPr/>
        </p:nvSpPr>
        <p:spPr>
          <a:xfrm>
            <a:off x="5774600" y="1467325"/>
            <a:ext cx="3057600" cy="179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24"/>
          <p:cNvSpPr txBox="1"/>
          <p:nvPr/>
        </p:nvSpPr>
        <p:spPr>
          <a:xfrm>
            <a:off x="5995500" y="1356875"/>
            <a:ext cx="2224500" cy="167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 name="Google Shape;135;p24"/>
          <p:cNvSpPr txBox="1"/>
          <p:nvPr/>
        </p:nvSpPr>
        <p:spPr>
          <a:xfrm>
            <a:off x="5727275" y="1404200"/>
            <a:ext cx="32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136" name="Google Shape;136;p24"/>
          <p:cNvPicPr preferRelativeResize="0"/>
          <p:nvPr/>
        </p:nvPicPr>
        <p:blipFill>
          <a:blip r:embed="rId3">
            <a:alphaModFix/>
          </a:blip>
          <a:stretch>
            <a:fillRect/>
          </a:stretch>
        </p:blipFill>
        <p:spPr>
          <a:xfrm>
            <a:off x="1770700" y="1760000"/>
            <a:ext cx="5602600" cy="3339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Cleaning</a:t>
            </a:r>
            <a:endParaRPr b="1">
              <a:latin typeface="Montserrat"/>
              <a:ea typeface="Montserrat"/>
              <a:cs typeface="Montserrat"/>
              <a:sym typeface="Montserrat"/>
            </a:endParaRPr>
          </a:p>
        </p:txBody>
      </p:sp>
      <p:sp>
        <p:nvSpPr>
          <p:cNvPr id="142" name="Google Shape;142;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AutoNum type="arabicPeriod"/>
            </a:pPr>
            <a:r>
              <a:rPr b="1" lang="en-GB" sz="1900">
                <a:solidFill>
                  <a:schemeClr val="lt1"/>
                </a:solidFill>
                <a:latin typeface="Montserrat"/>
                <a:ea typeface="Montserrat"/>
                <a:cs typeface="Montserrat"/>
                <a:sym typeface="Montserrat"/>
              </a:rPr>
              <a:t>Null Value Imputation:</a:t>
            </a:r>
            <a:endParaRPr b="1" sz="19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9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0" lvl="0" marL="1371600" rtl="0" algn="l">
              <a:spcBef>
                <a:spcPts val="0"/>
              </a:spcBef>
              <a:spcAft>
                <a:spcPts val="0"/>
              </a:spcAft>
              <a:buNone/>
            </a:pPr>
            <a:r>
              <a:t/>
            </a:r>
            <a:endParaRPr b="1"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p:txBody>
      </p:sp>
      <p:pic>
        <p:nvPicPr>
          <p:cNvPr id="143" name="Google Shape;143;p25"/>
          <p:cNvPicPr preferRelativeResize="0"/>
          <p:nvPr/>
        </p:nvPicPr>
        <p:blipFill>
          <a:blip r:embed="rId3">
            <a:alphaModFix/>
          </a:blip>
          <a:stretch>
            <a:fillRect/>
          </a:stretch>
        </p:blipFill>
        <p:spPr>
          <a:xfrm>
            <a:off x="2252014" y="1727100"/>
            <a:ext cx="4332861"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66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Replacing strings by int values</a:t>
            </a:r>
            <a:r>
              <a:rPr lang="en-GB">
                <a:latin typeface="Montserrat"/>
                <a:ea typeface="Montserrat"/>
                <a:cs typeface="Montserrat"/>
                <a:sym typeface="Montserrat"/>
              </a:rPr>
              <a:t> </a:t>
            </a:r>
            <a:endParaRPr>
              <a:latin typeface="Montserrat"/>
              <a:ea typeface="Montserrat"/>
              <a:cs typeface="Montserrat"/>
              <a:sym typeface="Montserrat"/>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6"/>
          <p:cNvPicPr preferRelativeResize="0"/>
          <p:nvPr/>
        </p:nvPicPr>
        <p:blipFill>
          <a:blip r:embed="rId3">
            <a:alphaModFix/>
          </a:blip>
          <a:stretch>
            <a:fillRect/>
          </a:stretch>
        </p:blipFill>
        <p:spPr>
          <a:xfrm>
            <a:off x="1264450" y="1468050"/>
            <a:ext cx="5968600" cy="334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129525"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sz="1950">
              <a:solidFill>
                <a:srgbClr val="0000FF"/>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a:p>
        </p:txBody>
      </p:sp>
      <p:sp>
        <p:nvSpPr>
          <p:cNvPr id="156" name="Google Shape;156;p27"/>
          <p:cNvSpPr txBox="1"/>
          <p:nvPr>
            <p:ph idx="1" type="body"/>
          </p:nvPr>
        </p:nvSpPr>
        <p:spPr>
          <a:xfrm>
            <a:off x="203600" y="1017725"/>
            <a:ext cx="8579100" cy="405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1.)Popularity Based Recommendation</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Book weighted average formula:</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n-GB" sz="1400">
                <a:solidFill>
                  <a:schemeClr val="lt1"/>
                </a:solidFill>
                <a:latin typeface="Montserrat"/>
                <a:ea typeface="Montserrat"/>
                <a:cs typeface="Montserrat"/>
                <a:sym typeface="Montserrat"/>
              </a:rPr>
              <a:t>Weighted Rating(WR)=[vR/(v+m)]+[mC/(v+m)]</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Where,</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v is the number of votes for the books;</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m is the minimum votes required to be listed in the chart;</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R is the average rating of the book; and</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C is the mean vote across the whole report.</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p>
        </p:txBody>
      </p:sp>
      <p:sp>
        <p:nvSpPr>
          <p:cNvPr id="162" name="Google Shape;162;p28"/>
          <p:cNvSpPr txBox="1"/>
          <p:nvPr>
            <p:ph idx="1" type="body"/>
          </p:nvPr>
        </p:nvSpPr>
        <p:spPr>
          <a:xfrm>
            <a:off x="311700" y="1060850"/>
            <a:ext cx="8520600" cy="39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lt1"/>
              </a:solidFill>
            </a:endParaRPr>
          </a:p>
        </p:txBody>
      </p:sp>
      <p:pic>
        <p:nvPicPr>
          <p:cNvPr id="163" name="Google Shape;163;p28"/>
          <p:cNvPicPr preferRelativeResize="0"/>
          <p:nvPr/>
        </p:nvPicPr>
        <p:blipFill>
          <a:blip r:embed="rId3">
            <a:alphaModFix/>
          </a:blip>
          <a:stretch>
            <a:fillRect/>
          </a:stretch>
        </p:blipFill>
        <p:spPr>
          <a:xfrm>
            <a:off x="311700" y="1001200"/>
            <a:ext cx="7460826" cy="409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165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69" name="Google Shape;169;p29"/>
          <p:cNvSpPr txBox="1"/>
          <p:nvPr>
            <p:ph idx="1" type="body"/>
          </p:nvPr>
        </p:nvSpPr>
        <p:spPr>
          <a:xfrm>
            <a:off x="311700" y="7386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2</a:t>
            </a:r>
            <a:r>
              <a:rPr b="1" lang="en-GB">
                <a:solidFill>
                  <a:schemeClr val="lt1"/>
                </a:solidFill>
                <a:latin typeface="Montserrat"/>
                <a:ea typeface="Montserrat"/>
                <a:cs typeface="Montserrat"/>
                <a:sym typeface="Montserrat"/>
              </a:rPr>
              <a:t>.)Model based collaborative filtering</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170" name="Google Shape;170;p29"/>
          <p:cNvPicPr preferRelativeResize="0"/>
          <p:nvPr/>
        </p:nvPicPr>
        <p:blipFill>
          <a:blip r:embed="rId3">
            <a:alphaModFix/>
          </a:blip>
          <a:stretch>
            <a:fillRect/>
          </a:stretch>
        </p:blipFill>
        <p:spPr>
          <a:xfrm>
            <a:off x="721375" y="2675050"/>
            <a:ext cx="2840825" cy="1772850"/>
          </a:xfrm>
          <a:prstGeom prst="rect">
            <a:avLst/>
          </a:prstGeom>
          <a:noFill/>
          <a:ln>
            <a:noFill/>
          </a:ln>
        </p:spPr>
      </p:pic>
      <p:pic>
        <p:nvPicPr>
          <p:cNvPr id="171" name="Google Shape;171;p29"/>
          <p:cNvPicPr preferRelativeResize="0"/>
          <p:nvPr/>
        </p:nvPicPr>
        <p:blipFill>
          <a:blip r:embed="rId4">
            <a:alphaModFix/>
          </a:blip>
          <a:stretch>
            <a:fillRect/>
          </a:stretch>
        </p:blipFill>
        <p:spPr>
          <a:xfrm>
            <a:off x="5211150" y="2675050"/>
            <a:ext cx="3023650" cy="1994325"/>
          </a:xfrm>
          <a:prstGeom prst="rect">
            <a:avLst/>
          </a:prstGeom>
          <a:noFill/>
          <a:ln>
            <a:noFill/>
          </a:ln>
        </p:spPr>
      </p:pic>
      <p:sp>
        <p:nvSpPr>
          <p:cNvPr id="172" name="Google Shape;172;p29"/>
          <p:cNvSpPr txBox="1"/>
          <p:nvPr/>
        </p:nvSpPr>
        <p:spPr>
          <a:xfrm>
            <a:off x="1494200" y="1997050"/>
            <a:ext cx="102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SVD</a:t>
            </a:r>
            <a:endParaRPr b="1" sz="1800">
              <a:solidFill>
                <a:schemeClr val="lt1"/>
              </a:solidFill>
              <a:latin typeface="Montserrat"/>
              <a:ea typeface="Montserrat"/>
              <a:cs typeface="Montserrat"/>
              <a:sym typeface="Montserrat"/>
            </a:endParaRPr>
          </a:p>
        </p:txBody>
      </p:sp>
      <p:sp>
        <p:nvSpPr>
          <p:cNvPr id="173" name="Google Shape;173;p29"/>
          <p:cNvSpPr txBox="1"/>
          <p:nvPr/>
        </p:nvSpPr>
        <p:spPr>
          <a:xfrm>
            <a:off x="6249775" y="2068900"/>
            <a:ext cx="103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NMF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79" name="Google Shape;179;p30"/>
          <p:cNvSpPr txBox="1"/>
          <p:nvPr>
            <p:ph idx="1" type="body"/>
          </p:nvPr>
        </p:nvSpPr>
        <p:spPr>
          <a:xfrm>
            <a:off x="311700" y="1017725"/>
            <a:ext cx="85206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SVD Model Results</a:t>
            </a:r>
            <a:endParaRPr b="1">
              <a:solidFill>
                <a:schemeClr val="lt1"/>
              </a:solidFill>
            </a:endParaRPr>
          </a:p>
        </p:txBody>
      </p:sp>
      <p:pic>
        <p:nvPicPr>
          <p:cNvPr id="180" name="Google Shape;180;p30"/>
          <p:cNvPicPr preferRelativeResize="0"/>
          <p:nvPr/>
        </p:nvPicPr>
        <p:blipFill>
          <a:blip r:embed="rId3">
            <a:alphaModFix/>
          </a:blip>
          <a:stretch>
            <a:fillRect/>
          </a:stretch>
        </p:blipFill>
        <p:spPr>
          <a:xfrm>
            <a:off x="239325" y="1933025"/>
            <a:ext cx="8592975" cy="252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186" name="Google Shape;186;p31"/>
          <p:cNvSpPr txBox="1"/>
          <p:nvPr>
            <p:ph idx="1" type="body"/>
          </p:nvPr>
        </p:nvSpPr>
        <p:spPr>
          <a:xfrm>
            <a:off x="311700" y="1152475"/>
            <a:ext cx="8520600" cy="3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SVD Model Results</a:t>
            </a:r>
            <a:endParaRPr/>
          </a:p>
        </p:txBody>
      </p:sp>
      <p:pic>
        <p:nvPicPr>
          <p:cNvPr id="187" name="Google Shape;187;p31"/>
          <p:cNvPicPr preferRelativeResize="0"/>
          <p:nvPr/>
        </p:nvPicPr>
        <p:blipFill>
          <a:blip r:embed="rId3">
            <a:alphaModFix/>
          </a:blip>
          <a:stretch>
            <a:fillRect/>
          </a:stretch>
        </p:blipFill>
        <p:spPr>
          <a:xfrm>
            <a:off x="138050" y="1997050"/>
            <a:ext cx="8926249" cy="294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0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Content</a:t>
            </a:r>
            <a:endParaRPr b="1">
              <a:latin typeface="Montserrat"/>
              <a:ea typeface="Montserrat"/>
              <a:cs typeface="Montserrat"/>
              <a:sym typeface="Montserrat"/>
            </a:endParaRPr>
          </a:p>
        </p:txBody>
      </p:sp>
      <p:sp>
        <p:nvSpPr>
          <p:cNvPr id="61" name="Google Shape;61;p14"/>
          <p:cNvSpPr txBox="1"/>
          <p:nvPr>
            <p:ph idx="1" type="body"/>
          </p:nvPr>
        </p:nvSpPr>
        <p:spPr>
          <a:xfrm>
            <a:off x="177425" y="1114425"/>
            <a:ext cx="8520600" cy="3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Problem statement</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Summary</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Analysis of different datasets</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Data Cleaning</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Outlier treatment</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Imputing missing values</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Different Recommendation M</a:t>
            </a:r>
            <a:r>
              <a:rPr b="1" lang="en-GB" sz="1400">
                <a:solidFill>
                  <a:schemeClr val="lt1"/>
                </a:solidFill>
                <a:latin typeface="Montserrat"/>
                <a:ea typeface="Montserrat"/>
                <a:cs typeface="Montserrat"/>
                <a:sym typeface="Montserrat"/>
              </a:rPr>
              <a:t>odel</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Challenges </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Conclusion</a:t>
            </a:r>
            <a:endParaRPr b="1"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b="1" lang="en-GB" sz="1400">
                <a:solidFill>
                  <a:schemeClr val="lt1"/>
                </a:solidFill>
                <a:latin typeface="Montserrat"/>
                <a:ea typeface="Montserrat"/>
                <a:cs typeface="Montserrat"/>
                <a:sym typeface="Montserrat"/>
              </a:rPr>
              <a:t>Future Scope</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 </a:t>
            </a:r>
            <a:endParaRPr b="1">
              <a:latin typeface="Montserrat"/>
              <a:ea typeface="Montserrat"/>
              <a:cs typeface="Montserrat"/>
              <a:sym typeface="Montserrat"/>
            </a:endParaRPr>
          </a:p>
        </p:txBody>
      </p:sp>
      <p:sp>
        <p:nvSpPr>
          <p:cNvPr id="193" name="Google Shape;19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SVD Model Results</a:t>
            </a:r>
            <a:endParaRPr/>
          </a:p>
        </p:txBody>
      </p:sp>
      <p:pic>
        <p:nvPicPr>
          <p:cNvPr id="194" name="Google Shape;194;p32"/>
          <p:cNvPicPr preferRelativeResize="0"/>
          <p:nvPr/>
        </p:nvPicPr>
        <p:blipFill>
          <a:blip r:embed="rId3">
            <a:alphaModFix/>
          </a:blip>
          <a:stretch>
            <a:fillRect/>
          </a:stretch>
        </p:blipFill>
        <p:spPr>
          <a:xfrm>
            <a:off x="71425" y="1635175"/>
            <a:ext cx="9001125" cy="29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0" name="Google Shape;200;p33"/>
          <p:cNvSpPr txBox="1"/>
          <p:nvPr>
            <p:ph idx="1" type="body"/>
          </p:nvPr>
        </p:nvSpPr>
        <p:spPr>
          <a:xfrm>
            <a:off x="431638" y="1181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User-ID - 193458</a:t>
            </a:r>
            <a:endParaRPr b="1">
              <a:solidFill>
                <a:schemeClr val="lt1"/>
              </a:solidFill>
            </a:endParaRPr>
          </a:p>
          <a:p>
            <a:pPr indent="0" lvl="0" marL="0" rtl="0" algn="l">
              <a:spcBef>
                <a:spcPts val="0"/>
              </a:spcBef>
              <a:spcAft>
                <a:spcPts val="0"/>
              </a:spcAft>
              <a:buNone/>
            </a:pPr>
            <a:r>
              <a:rPr b="1" lang="en-GB">
                <a:solidFill>
                  <a:schemeClr val="lt1"/>
                </a:solidFill>
              </a:rPr>
              <a:t>Test set: predicted top rated books</a:t>
            </a:r>
            <a:endParaRPr b="1">
              <a:solidFill>
                <a:schemeClr val="lt1"/>
              </a:solidFill>
            </a:endParaRPr>
          </a:p>
          <a:p>
            <a:pPr indent="0" lvl="0" marL="0" rtl="0" algn="l">
              <a:spcBef>
                <a:spcPts val="0"/>
              </a:spcBef>
              <a:spcAft>
                <a:spcPts val="0"/>
              </a:spcAft>
              <a:buNone/>
            </a:pPr>
            <a:r>
              <a:t/>
            </a:r>
            <a:endParaRPr b="1">
              <a:solidFill>
                <a:schemeClr val="lt1"/>
              </a:solidFill>
            </a:endParaRPr>
          </a:p>
        </p:txBody>
      </p:sp>
      <p:pic>
        <p:nvPicPr>
          <p:cNvPr id="201" name="Google Shape;201;p33"/>
          <p:cNvPicPr preferRelativeResize="0"/>
          <p:nvPr/>
        </p:nvPicPr>
        <p:blipFill>
          <a:blip r:embed="rId3">
            <a:alphaModFix/>
          </a:blip>
          <a:stretch>
            <a:fillRect/>
          </a:stretch>
        </p:blipFill>
        <p:spPr>
          <a:xfrm>
            <a:off x="431650" y="2181125"/>
            <a:ext cx="8045699" cy="2416485"/>
          </a:xfrm>
          <a:prstGeom prst="rect">
            <a:avLst/>
          </a:prstGeom>
          <a:noFill/>
          <a:ln>
            <a:noFill/>
          </a:ln>
        </p:spPr>
      </p:pic>
      <p:sp>
        <p:nvSpPr>
          <p:cNvPr id="202" name="Google Shape;202;p33"/>
          <p:cNvSpPr txBox="1"/>
          <p:nvPr/>
        </p:nvSpPr>
        <p:spPr>
          <a:xfrm>
            <a:off x="311703" y="3548700"/>
            <a:ext cx="3797400" cy="4617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t/>
            </a:r>
            <a:endParaRPr b="1" sz="1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GB">
                <a:solidFill>
                  <a:schemeClr val="lt1"/>
                </a:solidFill>
              </a:rPr>
              <a:t>Test set: actual top rated books</a:t>
            </a:r>
            <a:endParaRPr b="1">
              <a:solidFill>
                <a:schemeClr val="lt1"/>
              </a:solidFill>
            </a:endParaRPr>
          </a:p>
          <a:p>
            <a:pPr indent="0" lvl="0" marL="0" rtl="0" algn="l">
              <a:spcBef>
                <a:spcPts val="0"/>
              </a:spcBef>
              <a:spcAft>
                <a:spcPts val="0"/>
              </a:spcAft>
              <a:buNone/>
            </a:pPr>
            <a:r>
              <a:t/>
            </a:r>
            <a:endParaRPr/>
          </a:p>
        </p:txBody>
      </p:sp>
      <p:pic>
        <p:nvPicPr>
          <p:cNvPr id="209" name="Google Shape;209;p34"/>
          <p:cNvPicPr preferRelativeResize="0"/>
          <p:nvPr/>
        </p:nvPicPr>
        <p:blipFill>
          <a:blip r:embed="rId3">
            <a:alphaModFix/>
          </a:blip>
          <a:stretch>
            <a:fillRect/>
          </a:stretch>
        </p:blipFill>
        <p:spPr>
          <a:xfrm>
            <a:off x="311700" y="2072000"/>
            <a:ext cx="8295411" cy="2496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Collaborative Filtering-(Item-Item based)</a:t>
            </a:r>
            <a:endParaRPr b="1">
              <a:latin typeface="Montserrat"/>
              <a:ea typeface="Montserrat"/>
              <a:cs typeface="Montserrat"/>
              <a:sym typeface="Montserrat"/>
            </a:endParaRPr>
          </a:p>
        </p:txBody>
      </p:sp>
      <p:sp>
        <p:nvSpPr>
          <p:cNvPr id="215" name="Google Shape;215;p35"/>
          <p:cNvSpPr txBox="1"/>
          <p:nvPr>
            <p:ph idx="1" type="body"/>
          </p:nvPr>
        </p:nvSpPr>
        <p:spPr>
          <a:xfrm>
            <a:off x="311700" y="1103700"/>
            <a:ext cx="85206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3.)</a:t>
            </a:r>
            <a:r>
              <a:rPr b="1" lang="en-GB">
                <a:solidFill>
                  <a:schemeClr val="lt1"/>
                </a:solidFill>
                <a:latin typeface="Montserrat"/>
                <a:ea typeface="Montserrat"/>
                <a:cs typeface="Montserrat"/>
                <a:sym typeface="Montserrat"/>
              </a:rPr>
              <a:t>Collaborative Filtering-(Item-Item based)</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Cosine Similarity</a:t>
            </a:r>
            <a:endParaRPr sz="1400">
              <a:solidFill>
                <a:schemeClr val="lt1"/>
              </a:solidFill>
              <a:latin typeface="Montserrat"/>
              <a:ea typeface="Montserrat"/>
              <a:cs typeface="Montserrat"/>
              <a:sym typeface="Montserrat"/>
            </a:endParaRPr>
          </a:p>
          <a:p>
            <a:pPr indent="-317500" lvl="0" marL="457200" marR="0" rtl="0" algn="l">
              <a:lnSpc>
                <a:spcPct val="115000"/>
              </a:lnSpc>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Nearest Neighbour</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216" name="Google Shape;216;p35"/>
          <p:cNvPicPr preferRelativeResize="0"/>
          <p:nvPr/>
        </p:nvPicPr>
        <p:blipFill>
          <a:blip r:embed="rId3">
            <a:alphaModFix/>
          </a:blip>
          <a:stretch>
            <a:fillRect/>
          </a:stretch>
        </p:blipFill>
        <p:spPr>
          <a:xfrm>
            <a:off x="929775" y="2413850"/>
            <a:ext cx="6521375" cy="2643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p:txBody>
      </p:sp>
      <p:sp>
        <p:nvSpPr>
          <p:cNvPr id="222" name="Google Shape;222;p36"/>
          <p:cNvSpPr txBox="1"/>
          <p:nvPr>
            <p:ph idx="1" type="body"/>
          </p:nvPr>
        </p:nvSpPr>
        <p:spPr>
          <a:xfrm>
            <a:off x="311700" y="1537299"/>
            <a:ext cx="8520600" cy="31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latin typeface="Montserrat"/>
                <a:ea typeface="Montserrat"/>
                <a:cs typeface="Montserrat"/>
                <a:sym typeface="Montserrat"/>
              </a:rPr>
              <a:t>Recommendations for Harry Potter and the Sorcerer's Stone (Book 1)</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223" name="Google Shape;223;p36"/>
          <p:cNvPicPr preferRelativeResize="0"/>
          <p:nvPr/>
        </p:nvPicPr>
        <p:blipFill>
          <a:blip r:embed="rId3">
            <a:alphaModFix/>
          </a:blip>
          <a:stretch>
            <a:fillRect/>
          </a:stretch>
        </p:blipFill>
        <p:spPr>
          <a:xfrm>
            <a:off x="311693" y="2686300"/>
            <a:ext cx="1509800" cy="2280675"/>
          </a:xfrm>
          <a:prstGeom prst="rect">
            <a:avLst/>
          </a:prstGeom>
          <a:noFill/>
          <a:ln>
            <a:noFill/>
          </a:ln>
        </p:spPr>
      </p:pic>
      <p:pic>
        <p:nvPicPr>
          <p:cNvPr id="224" name="Google Shape;224;p36"/>
          <p:cNvPicPr preferRelativeResize="0"/>
          <p:nvPr/>
        </p:nvPicPr>
        <p:blipFill>
          <a:blip r:embed="rId4">
            <a:alphaModFix/>
          </a:blip>
          <a:stretch>
            <a:fillRect/>
          </a:stretch>
        </p:blipFill>
        <p:spPr>
          <a:xfrm>
            <a:off x="2060175" y="2686300"/>
            <a:ext cx="6897050" cy="2280675"/>
          </a:xfrm>
          <a:prstGeom prst="rect">
            <a:avLst/>
          </a:prstGeom>
          <a:noFill/>
          <a:ln>
            <a:noFill/>
          </a:ln>
        </p:spPr>
      </p:pic>
      <p:sp>
        <p:nvSpPr>
          <p:cNvPr id="225" name="Google Shape;225;p36"/>
          <p:cNvSpPr txBox="1"/>
          <p:nvPr/>
        </p:nvSpPr>
        <p:spPr>
          <a:xfrm>
            <a:off x="527800" y="2041950"/>
            <a:ext cx="10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Input</a:t>
            </a:r>
            <a:endParaRPr/>
          </a:p>
        </p:txBody>
      </p:sp>
      <p:sp>
        <p:nvSpPr>
          <p:cNvPr id="226" name="Google Shape;226;p36"/>
          <p:cNvSpPr txBox="1"/>
          <p:nvPr/>
        </p:nvSpPr>
        <p:spPr>
          <a:xfrm>
            <a:off x="4942375" y="2171550"/>
            <a:ext cx="18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Output</a:t>
            </a:r>
            <a:endParaRPr/>
          </a:p>
        </p:txBody>
      </p:sp>
      <p:sp>
        <p:nvSpPr>
          <p:cNvPr id="227" name="Google Shape;227;p36"/>
          <p:cNvSpPr txBox="1"/>
          <p:nvPr/>
        </p:nvSpPr>
        <p:spPr>
          <a:xfrm>
            <a:off x="311700" y="1146725"/>
            <a:ext cx="820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latin typeface="Montserrat"/>
                <a:ea typeface="Montserrat"/>
                <a:cs typeface="Montserrat"/>
                <a:sym typeface="Montserrat"/>
              </a:rPr>
              <a:t>SVD and Correlation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311700" y="445025"/>
            <a:ext cx="85206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233" name="Google Shape;233;p37"/>
          <p:cNvSpPr txBox="1"/>
          <p:nvPr>
            <p:ph idx="1" type="body"/>
          </p:nvPr>
        </p:nvSpPr>
        <p:spPr>
          <a:xfrm>
            <a:off x="311700" y="1103700"/>
            <a:ext cx="85206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latin typeface="Montserrat"/>
                <a:ea typeface="Montserrat"/>
                <a:cs typeface="Montserrat"/>
                <a:sym typeface="Montserrat"/>
              </a:rPr>
              <a:t>4.)</a:t>
            </a:r>
            <a:r>
              <a:rPr b="1" lang="en-GB">
                <a:solidFill>
                  <a:schemeClr val="lt1"/>
                </a:solidFill>
                <a:latin typeface="Montserrat"/>
                <a:ea typeface="Montserrat"/>
                <a:cs typeface="Montserrat"/>
                <a:sym typeface="Montserrat"/>
              </a:rPr>
              <a:t>Collaborative Filtering-(User-Item based)</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234" name="Google Shape;234;p37"/>
          <p:cNvPicPr preferRelativeResize="0"/>
          <p:nvPr/>
        </p:nvPicPr>
        <p:blipFill>
          <a:blip r:embed="rId3">
            <a:alphaModFix/>
          </a:blip>
          <a:stretch>
            <a:fillRect/>
          </a:stretch>
        </p:blipFill>
        <p:spPr>
          <a:xfrm>
            <a:off x="371400" y="1751975"/>
            <a:ext cx="7758100" cy="3076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Different Models</a:t>
            </a:r>
            <a:br>
              <a:rPr b="1" lang="en-GB">
                <a:latin typeface="Montserrat"/>
                <a:ea typeface="Montserrat"/>
                <a:cs typeface="Montserrat"/>
                <a:sym typeface="Montserrat"/>
              </a:rPr>
            </a:br>
            <a:endParaRPr b="1">
              <a:latin typeface="Montserrat"/>
              <a:ea typeface="Montserrat"/>
              <a:cs typeface="Montserrat"/>
              <a:sym typeface="Montserrat"/>
            </a:endParaRPr>
          </a:p>
        </p:txBody>
      </p:sp>
      <p:sp>
        <p:nvSpPr>
          <p:cNvPr id="240" name="Google Shape;240;p38"/>
          <p:cNvSpPr txBox="1"/>
          <p:nvPr>
            <p:ph idx="1" type="body"/>
          </p:nvPr>
        </p:nvSpPr>
        <p:spPr>
          <a:xfrm>
            <a:off x="311700" y="1103700"/>
            <a:ext cx="8520600" cy="34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241" name="Google Shape;241;p38"/>
          <p:cNvPicPr preferRelativeResize="0"/>
          <p:nvPr/>
        </p:nvPicPr>
        <p:blipFill>
          <a:blip r:embed="rId3">
            <a:alphaModFix/>
          </a:blip>
          <a:stretch>
            <a:fillRect/>
          </a:stretch>
        </p:blipFill>
        <p:spPr>
          <a:xfrm>
            <a:off x="445375" y="1434075"/>
            <a:ext cx="7810500" cy="3638550"/>
          </a:xfrm>
          <a:prstGeom prst="rect">
            <a:avLst/>
          </a:prstGeom>
          <a:noFill/>
          <a:ln>
            <a:noFill/>
          </a:ln>
        </p:spPr>
      </p:pic>
      <p:sp>
        <p:nvSpPr>
          <p:cNvPr id="242" name="Google Shape;242;p38"/>
          <p:cNvSpPr txBox="1"/>
          <p:nvPr/>
        </p:nvSpPr>
        <p:spPr>
          <a:xfrm>
            <a:off x="369175" y="1001100"/>
            <a:ext cx="3000000" cy="71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chemeClr val="lt1"/>
                </a:solidFill>
                <a:latin typeface="Montserrat"/>
                <a:ea typeface="Montserrat"/>
                <a:cs typeface="Montserrat"/>
                <a:sym typeface="Montserrat"/>
              </a:rPr>
              <a:t>Model Results</a:t>
            </a:r>
            <a:br>
              <a:rPr b="1" lang="en-GB" sz="1800">
                <a:solidFill>
                  <a:schemeClr val="lt1"/>
                </a:solidFill>
                <a:latin typeface="Montserrat"/>
                <a:ea typeface="Montserrat"/>
                <a:cs typeface="Montserrat"/>
                <a:sym typeface="Montserrat"/>
              </a:rPr>
            </a:b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62975" y="63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Conclusion</a:t>
            </a:r>
            <a:endParaRPr b="1">
              <a:latin typeface="Montserrat"/>
              <a:ea typeface="Montserrat"/>
              <a:cs typeface="Montserrat"/>
              <a:sym typeface="Montserrat"/>
            </a:endParaRPr>
          </a:p>
        </p:txBody>
      </p:sp>
      <p:sp>
        <p:nvSpPr>
          <p:cNvPr id="248" name="Google Shape;248;p39"/>
          <p:cNvSpPr txBox="1"/>
          <p:nvPr>
            <p:ph idx="1" type="body"/>
          </p:nvPr>
        </p:nvSpPr>
        <p:spPr>
          <a:xfrm>
            <a:off x="134025" y="806000"/>
            <a:ext cx="8599200" cy="4204200"/>
          </a:xfrm>
          <a:prstGeom prst="rect">
            <a:avLst/>
          </a:prstGeom>
        </p:spPr>
        <p:txBody>
          <a:bodyPr anchorCtr="0" anchor="t" bIns="91425" lIns="91425" spcFirstLastPara="1" rIns="91425" wrap="square" tIns="91425">
            <a:noAutofit/>
          </a:bodyPr>
          <a:lstStyle/>
          <a:p>
            <a:pPr indent="-311150" lvl="0" marL="457200" rtl="0" algn="just">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In EDA, the Top-10 most rated books were essentially novels. Books like The Lovely Bone and The Secret Life of Bees were very well perceived.</a:t>
            </a:r>
            <a:endParaRPr b="1" sz="1300">
              <a:solidFill>
                <a:schemeClr val="lt1"/>
              </a:solidFill>
              <a:highlight>
                <a:srgbClr val="FFFFFF"/>
              </a:highlight>
              <a:latin typeface="Montserrat"/>
              <a:ea typeface="Montserrat"/>
              <a:cs typeface="Montserrat"/>
              <a:sym typeface="Montserrat"/>
            </a:endParaRPr>
          </a:p>
          <a:p>
            <a:pPr indent="0" lvl="0" marL="457200" rtl="0" algn="just">
              <a:spcBef>
                <a:spcPts val="600"/>
              </a:spcBef>
              <a:spcAft>
                <a:spcPts val="0"/>
              </a:spcAft>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Majority of the readers were of the age bracket 20-35 and most of them came from North American and European countries namely USA, Canada, UK, Germany and Spain.</a:t>
            </a:r>
            <a:endParaRPr b="1" sz="1300">
              <a:solidFill>
                <a:schemeClr val="lt1"/>
              </a:solidFill>
              <a:highlight>
                <a:srgbClr val="FFFFFF"/>
              </a:highlight>
              <a:latin typeface="Montserrat"/>
              <a:ea typeface="Montserrat"/>
              <a:cs typeface="Montserrat"/>
              <a:sym typeface="Montserrat"/>
            </a:endParaRPr>
          </a:p>
          <a:p>
            <a:pPr indent="0" lvl="0" marL="457200" rtl="0" algn="just">
              <a:spcBef>
                <a:spcPts val="600"/>
              </a:spcBef>
              <a:spcAft>
                <a:spcPts val="0"/>
              </a:spcAft>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If we look at the ratings distribution, most of the books have high ratings with maximum books being rated 8. Ratings below 5 are few in number.</a:t>
            </a:r>
            <a:endParaRPr b="1" sz="1300">
              <a:solidFill>
                <a:schemeClr val="lt1"/>
              </a:solidFill>
              <a:highlight>
                <a:srgbClr val="FFFFFF"/>
              </a:highlight>
              <a:latin typeface="Montserrat"/>
              <a:ea typeface="Montserrat"/>
              <a:cs typeface="Montserrat"/>
              <a:sym typeface="Montserrat"/>
            </a:endParaRPr>
          </a:p>
          <a:p>
            <a:pPr indent="0" lvl="0" marL="457200" rtl="0" algn="just">
              <a:spcBef>
                <a:spcPts val="600"/>
              </a:spcBef>
              <a:spcAft>
                <a:spcPts val="0"/>
              </a:spcAft>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Author with the most books was Agatha Christie, William Shakespeare and Stephen King.</a:t>
            </a:r>
            <a:endParaRPr b="1" sz="1300">
              <a:solidFill>
                <a:schemeClr val="lt1"/>
              </a:solidFill>
              <a:highlight>
                <a:srgbClr val="FFFFFF"/>
              </a:highlight>
              <a:latin typeface="Montserrat"/>
              <a:ea typeface="Montserrat"/>
              <a:cs typeface="Montserrat"/>
              <a:sym typeface="Montserrat"/>
            </a:endParaRPr>
          </a:p>
          <a:p>
            <a:pPr indent="0" lvl="0" marL="0" rtl="0" algn="just">
              <a:spcBef>
                <a:spcPts val="600"/>
              </a:spcBef>
              <a:spcAft>
                <a:spcPts val="0"/>
              </a:spcAft>
              <a:buNone/>
            </a:pPr>
            <a:r>
              <a:t/>
            </a:r>
            <a:endParaRPr b="1" sz="1300">
              <a:solidFill>
                <a:schemeClr val="lt1"/>
              </a:solidFill>
              <a:highlight>
                <a:srgbClr val="FFFFFF"/>
              </a:highlight>
              <a:latin typeface="Montserrat"/>
              <a:ea typeface="Montserrat"/>
              <a:cs typeface="Montserrat"/>
              <a:sym typeface="Montserrat"/>
            </a:endParaRPr>
          </a:p>
          <a:p>
            <a:pPr indent="-311150" lvl="0" marL="457200" rtl="0" algn="just">
              <a:spcBef>
                <a:spcPts val="600"/>
              </a:spcBef>
              <a:spcAft>
                <a:spcPts val="0"/>
              </a:spcAft>
              <a:buClr>
                <a:schemeClr val="lt1"/>
              </a:buClr>
              <a:buSzPts val="1300"/>
              <a:buFont typeface="Montserrat"/>
              <a:buChar char="●"/>
            </a:pPr>
            <a:r>
              <a:rPr b="1" lang="en-GB" sz="1300">
                <a:solidFill>
                  <a:schemeClr val="lt1"/>
                </a:solidFill>
                <a:highlight>
                  <a:srgbClr val="FFFFFF"/>
                </a:highlight>
                <a:latin typeface="Montserrat"/>
                <a:ea typeface="Montserrat"/>
                <a:cs typeface="Montserrat"/>
                <a:sym typeface="Montserrat"/>
              </a:rPr>
              <a:t>For modelling, it was observed that for model based collaborative filtering SVD technique worked way better than NMF with lower Mean Absolute Error (MAE) .</a:t>
            </a:r>
            <a:endParaRPr b="1" sz="13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spcBef>
                <a:spcPts val="500"/>
              </a:spcBef>
              <a:spcAft>
                <a:spcPts val="0"/>
              </a:spcAft>
              <a:buNone/>
            </a:pPr>
            <a:r>
              <a:t/>
            </a:r>
            <a:endParaRPr b="1"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457200" rtl="0" algn="l">
              <a:spcBef>
                <a:spcPts val="0"/>
              </a:spcBef>
              <a:spcAft>
                <a:spcPts val="0"/>
              </a:spcAft>
              <a:buNone/>
            </a:pPr>
            <a:r>
              <a:t/>
            </a:r>
            <a:endParaRPr sz="1400">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134050" y="249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Challenges</a:t>
            </a:r>
            <a:endParaRPr b="1">
              <a:latin typeface="Montserrat"/>
              <a:ea typeface="Montserrat"/>
              <a:cs typeface="Montserrat"/>
              <a:sym typeface="Montserrat"/>
            </a:endParaRPr>
          </a:p>
        </p:txBody>
      </p:sp>
      <p:sp>
        <p:nvSpPr>
          <p:cNvPr id="254" name="Google Shape;254;p40"/>
          <p:cNvSpPr txBox="1"/>
          <p:nvPr>
            <p:ph idx="1" type="body"/>
          </p:nvPr>
        </p:nvSpPr>
        <p:spPr>
          <a:xfrm>
            <a:off x="222875" y="13279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Handling of sparsity was a major challenge as well since the user interactions were not present for the majority of the books.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Understanding the metric for evaluation was a challenge as well.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Since the data consisted of text data, data cleaning was a major challenge in features like Location etc..</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Decision making on missing value imputations and outlier treatment was quite challenging as well.</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spcBef>
                <a:spcPts val="500"/>
              </a:spcBef>
              <a:spcAft>
                <a:spcPts val="0"/>
              </a:spcAft>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134050" y="249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Future Scope</a:t>
            </a:r>
            <a:endParaRPr b="1">
              <a:latin typeface="Montserrat"/>
              <a:ea typeface="Montserrat"/>
              <a:cs typeface="Montserrat"/>
              <a:sym typeface="Montserrat"/>
            </a:endParaRPr>
          </a:p>
        </p:txBody>
      </p:sp>
      <p:sp>
        <p:nvSpPr>
          <p:cNvPr id="260" name="Google Shape;260;p41"/>
          <p:cNvSpPr txBox="1"/>
          <p:nvPr>
            <p:ph idx="1" type="body"/>
          </p:nvPr>
        </p:nvSpPr>
        <p:spPr>
          <a:xfrm>
            <a:off x="222875" y="1327975"/>
            <a:ext cx="8520600" cy="34164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Given more information regarding the books dataset, namely features like Genre, Description etc, we could implement a  content-filtering based recommendation system and compare the results with the existing collaborative-filtering based system.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317500" lvl="0" marL="457200" marR="0" rtl="0" algn="just">
              <a:lnSpc>
                <a:spcPct val="115000"/>
              </a:lnSpc>
              <a:spcBef>
                <a:spcPts val="600"/>
              </a:spcBef>
              <a:spcAft>
                <a:spcPts val="0"/>
              </a:spcAft>
              <a:buClr>
                <a:schemeClr val="lt1"/>
              </a:buClr>
              <a:buSzPts val="1400"/>
              <a:buFont typeface="Montserrat"/>
              <a:buChar char="●"/>
            </a:pPr>
            <a:r>
              <a:rPr b="1" lang="en-GB" sz="1400">
                <a:solidFill>
                  <a:schemeClr val="lt1"/>
                </a:solidFill>
                <a:highlight>
                  <a:srgbClr val="FFFFFF"/>
                </a:highlight>
                <a:latin typeface="Montserrat"/>
                <a:ea typeface="Montserrat"/>
                <a:cs typeface="Montserrat"/>
                <a:sym typeface="Montserrat"/>
              </a:rPr>
              <a:t>We would like to explore various clustering approaches  for clustering the users based on Age, Location etc., and then implement voting algorithms to recommend items to the user depending on the cluster into which it belongs.</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4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marR="0" rtl="0" algn="just">
              <a:lnSpc>
                <a:spcPct val="115000"/>
              </a:lnSpc>
              <a:spcBef>
                <a:spcPts val="600"/>
              </a:spcBef>
              <a:spcAft>
                <a:spcPts val="0"/>
              </a:spcAft>
              <a:buNone/>
            </a:pPr>
            <a:r>
              <a:t/>
            </a:r>
            <a:endParaRPr b="1" sz="1200">
              <a:solidFill>
                <a:schemeClr val="lt1"/>
              </a:solidFill>
              <a:highlight>
                <a:srgbClr val="FFFFFF"/>
              </a:highlight>
              <a:latin typeface="Montserrat"/>
              <a:ea typeface="Montserrat"/>
              <a:cs typeface="Montserrat"/>
              <a:sym typeface="Montserrat"/>
            </a:endParaRPr>
          </a:p>
          <a:p>
            <a:pPr indent="0" lvl="0" marL="457200" rtl="0" algn="l">
              <a:spcBef>
                <a:spcPts val="500"/>
              </a:spcBef>
              <a:spcAft>
                <a:spcPts val="0"/>
              </a:spcAft>
              <a:buNone/>
            </a:pPr>
            <a:r>
              <a:t/>
            </a:r>
            <a:endParaRPr b="1" sz="14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Problem Statement</a:t>
            </a:r>
            <a:endParaRPr b="1">
              <a:latin typeface="Montserrat"/>
              <a:ea typeface="Montserrat"/>
              <a:cs typeface="Montserrat"/>
              <a:sym typeface="Montserrat"/>
            </a:endParaRPr>
          </a:p>
        </p:txBody>
      </p:sp>
      <p:sp>
        <p:nvSpPr>
          <p:cNvPr id="67" name="Google Shape;67;p15"/>
          <p:cNvSpPr txBox="1"/>
          <p:nvPr>
            <p:ph idx="1" type="body"/>
          </p:nvPr>
        </p:nvSpPr>
        <p:spPr>
          <a:xfrm>
            <a:off x="4429375" y="1500213"/>
            <a:ext cx="4624800" cy="33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During the last few decades, with the rise of Youtube, Amazon, Netflix, and many other such web services, recommender systems have become much more important in our lives in terms of providing </a:t>
            </a:r>
            <a:r>
              <a:rPr lang="en-GB" sz="1400">
                <a:solidFill>
                  <a:schemeClr val="lt1"/>
                </a:solidFill>
                <a:highlight>
                  <a:srgbClr val="FFFFFF"/>
                </a:highlight>
                <a:latin typeface="Montserrat"/>
                <a:ea typeface="Montserrat"/>
                <a:cs typeface="Montserrat"/>
                <a:sym typeface="Montserrat"/>
              </a:rPr>
              <a:t>highly personalized and relevant content</a:t>
            </a:r>
            <a:r>
              <a:rPr lang="en-GB" sz="1400">
                <a:solidFill>
                  <a:schemeClr val="lt1"/>
                </a:solidFill>
                <a:highlight>
                  <a:srgbClr val="FFFFFF"/>
                </a:highlight>
                <a:latin typeface="Montserrat"/>
                <a:ea typeface="Montserrat"/>
                <a:cs typeface="Montserrat"/>
                <a:sym typeface="Montserrat"/>
              </a:rPr>
              <a:t>.</a:t>
            </a:r>
            <a:endParaRPr sz="14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l">
              <a:spcBef>
                <a:spcPts val="0"/>
              </a:spcBef>
              <a:spcAft>
                <a:spcPts val="0"/>
              </a:spcAft>
              <a:buNone/>
            </a:pPr>
            <a:r>
              <a:rPr b="1" lang="en-GB" sz="1400">
                <a:solidFill>
                  <a:schemeClr val="lt1"/>
                </a:solidFill>
                <a:latin typeface="Montserrat"/>
                <a:ea typeface="Montserrat"/>
                <a:cs typeface="Montserrat"/>
                <a:sym typeface="Montserrat"/>
              </a:rPr>
              <a:t>The main objective is to create a recommendation system to recommend relevant books to users based on popularity and user interests.</a:t>
            </a:r>
            <a:endParaRPr b="1" sz="1700">
              <a:solidFill>
                <a:schemeClr val="lt1"/>
              </a:solidFill>
              <a:latin typeface="Montserrat"/>
              <a:ea typeface="Montserrat"/>
              <a:cs typeface="Montserrat"/>
              <a:sym typeface="Montserrat"/>
            </a:endParaRPr>
          </a:p>
        </p:txBody>
      </p:sp>
      <p:pic>
        <p:nvPicPr>
          <p:cNvPr id="68" name="Google Shape;68;p15"/>
          <p:cNvPicPr preferRelativeResize="0"/>
          <p:nvPr/>
        </p:nvPicPr>
        <p:blipFill>
          <a:blip r:embed="rId3">
            <a:alphaModFix/>
          </a:blip>
          <a:stretch>
            <a:fillRect/>
          </a:stretch>
        </p:blipFill>
        <p:spPr>
          <a:xfrm>
            <a:off x="240625" y="1500225"/>
            <a:ext cx="3809874" cy="32039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2"/>
          <p:cNvSpPr txBox="1"/>
          <p:nvPr>
            <p:ph type="ctrTitle"/>
          </p:nvPr>
        </p:nvSpPr>
        <p:spPr>
          <a:xfrm>
            <a:off x="311708" y="1241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GB">
                <a:latin typeface="Montserrat"/>
                <a:ea typeface="Montserrat"/>
                <a:cs typeface="Montserrat"/>
                <a:sym typeface="Montserrat"/>
              </a:rPr>
              <a:t>Thank You</a:t>
            </a:r>
            <a:endParaRPr b="1">
              <a:latin typeface="Montserrat"/>
              <a:ea typeface="Montserrat"/>
              <a:cs typeface="Montserrat"/>
              <a:sym typeface="Montserrat"/>
            </a:endParaRPr>
          </a:p>
          <a:p>
            <a:pPr indent="0" lvl="0" marL="0" rtl="0" algn="ctr">
              <a:spcBef>
                <a:spcPts val="0"/>
              </a:spcBef>
              <a:spcAft>
                <a:spcPts val="0"/>
              </a:spcAft>
              <a:buNone/>
            </a:pPr>
            <a:r>
              <a:rPr b="1" lang="en-GB">
                <a:latin typeface="Montserrat"/>
                <a:ea typeface="Montserrat"/>
                <a:cs typeface="Montserrat"/>
                <a:sym typeface="Montserrat"/>
              </a:rPr>
              <a:t>Q &amp; A</a:t>
            </a:r>
            <a:endParaRPr b="1">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Data Summary</a:t>
            </a:r>
            <a:endParaRPr b="1">
              <a:latin typeface="Montserrat"/>
              <a:ea typeface="Montserrat"/>
              <a:cs typeface="Montserrat"/>
              <a:sym typeface="Montserrat"/>
            </a:endParaRPr>
          </a:p>
        </p:txBody>
      </p:sp>
      <p:sp>
        <p:nvSpPr>
          <p:cNvPr id="74" name="Google Shape;74;p16"/>
          <p:cNvSpPr txBox="1"/>
          <p:nvPr>
            <p:ph idx="1" type="body"/>
          </p:nvPr>
        </p:nvSpPr>
        <p:spPr>
          <a:xfrm>
            <a:off x="311700" y="386100"/>
            <a:ext cx="8520600" cy="408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sz="1400">
                <a:solidFill>
                  <a:schemeClr val="lt1"/>
                </a:solidFill>
                <a:highlight>
                  <a:srgbClr val="FFFFFF"/>
                </a:highlight>
                <a:latin typeface="Montserrat"/>
                <a:ea typeface="Montserrat"/>
                <a:cs typeface="Montserrat"/>
                <a:sym typeface="Montserrat"/>
              </a:rPr>
              <a:t>The dataset is comprised of three csv files:: User_df, Books_df, Ratings_df</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5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  Users_dataset.</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 (unique for each user)</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Location (contains city, state and country separated by commas)</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Age</a:t>
            </a:r>
            <a:r>
              <a:rPr lang="en-GB" sz="1600">
                <a:solidFill>
                  <a:schemeClr val="lt1"/>
                </a:solidFill>
                <a:highlight>
                  <a:srgbClr val="FFFFFF"/>
                </a:highlight>
                <a:latin typeface="Montserrat"/>
                <a:ea typeface="Montserrat"/>
                <a:cs typeface="Montserrat"/>
                <a:sym typeface="Montserrat"/>
              </a:rPr>
              <a:t>                                                     </a:t>
            </a:r>
            <a:r>
              <a:rPr lang="en-GB" sz="1400">
                <a:solidFill>
                  <a:schemeClr val="lt1"/>
                </a:solidFill>
                <a:highlight>
                  <a:srgbClr val="FFFFFF"/>
                </a:highlight>
                <a:latin typeface="Montserrat"/>
                <a:ea typeface="Montserrat"/>
                <a:cs typeface="Montserrat"/>
                <a:sym typeface="Montserrat"/>
              </a:rPr>
              <a:t> Shape of Dataset - (278858, 3)</a:t>
            </a:r>
            <a:endParaRPr sz="1400">
              <a:solidFill>
                <a:schemeClr val="lt1"/>
              </a:solidFill>
              <a:highlight>
                <a:srgbClr val="FFFFFF"/>
              </a:highlight>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 Books_dataset.</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 (unique for each book)                               </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Book-Title</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Book-Author</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Year-Of-Publication</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Publisher</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highlight>
                  <a:srgbClr val="FFFFFF"/>
                </a:highlight>
                <a:latin typeface="Montserrat"/>
                <a:ea typeface="Montserrat"/>
                <a:cs typeface="Montserrat"/>
                <a:sym typeface="Montserrat"/>
              </a:rPr>
              <a:t>       </a:t>
            </a:r>
            <a:endParaRPr sz="1400">
              <a:solidFill>
                <a:schemeClr val="lt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 Ratings_dataset.</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User-ID</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ISBN</a:t>
            </a:r>
            <a:endParaRPr sz="1400">
              <a:solidFill>
                <a:schemeClr val="lt1"/>
              </a:solidFill>
              <a:latin typeface="Montserrat"/>
              <a:ea typeface="Montserrat"/>
              <a:cs typeface="Montserrat"/>
              <a:sym typeface="Montserrat"/>
            </a:endParaRPr>
          </a:p>
          <a:p>
            <a:pPr indent="0" lvl="0" marL="0" rtl="0" algn="l">
              <a:spcBef>
                <a:spcPts val="6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457200" rtl="0" algn="l">
              <a:spcBef>
                <a:spcPts val="6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0" rtl="0" algn="l">
              <a:spcBef>
                <a:spcPts val="6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457200" rtl="0" algn="l">
              <a:spcBef>
                <a:spcPts val="6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457200" rtl="0" algn="l">
              <a:spcBef>
                <a:spcPts val="600"/>
              </a:spcBef>
              <a:spcAft>
                <a:spcPts val="0"/>
              </a:spcAft>
              <a:buNone/>
            </a:pPr>
            <a:r>
              <a:t/>
            </a:r>
            <a:endParaRPr sz="1400">
              <a:solidFill>
                <a:schemeClr val="lt1"/>
              </a:solidFill>
              <a:highlight>
                <a:srgbClr val="FFFFFF"/>
              </a:highlight>
              <a:latin typeface="Montserrat"/>
              <a:ea typeface="Montserrat"/>
              <a:cs typeface="Montserrat"/>
              <a:sym typeface="Montserrat"/>
            </a:endParaRPr>
          </a:p>
          <a:p>
            <a:pPr indent="0" lvl="0" marL="0" rtl="0" algn="l">
              <a:spcBef>
                <a:spcPts val="500"/>
              </a:spcBef>
              <a:spcAft>
                <a:spcPts val="0"/>
              </a:spcAft>
              <a:buNone/>
            </a:pPr>
            <a:r>
              <a:t/>
            </a:r>
            <a:endParaRPr>
              <a:solidFill>
                <a:srgbClr val="000000"/>
              </a:solidFill>
            </a:endParaRPr>
          </a:p>
        </p:txBody>
      </p:sp>
      <p:sp>
        <p:nvSpPr>
          <p:cNvPr id="75" name="Google Shape;75;p16"/>
          <p:cNvSpPr txBox="1"/>
          <p:nvPr/>
        </p:nvSpPr>
        <p:spPr>
          <a:xfrm>
            <a:off x="3883100" y="2571750"/>
            <a:ext cx="3463500" cy="1532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Image-URL-S</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Image-URL-M</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Image-URL-L</a:t>
            </a:r>
            <a:endParaRPr>
              <a:solidFill>
                <a:schemeClr val="lt1"/>
              </a:solidFill>
              <a:latin typeface="Montserrat"/>
              <a:ea typeface="Montserrat"/>
              <a:cs typeface="Montserrat"/>
              <a:sym typeface="Montserrat"/>
            </a:endParaRPr>
          </a:p>
          <a:p>
            <a:pPr indent="-317500" lvl="0" marL="457200" rtl="0" algn="l">
              <a:lnSpc>
                <a:spcPct val="115000"/>
              </a:lnSpc>
              <a:spcBef>
                <a:spcPts val="60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(271360, 8)</a:t>
            </a:r>
            <a:endParaRPr>
              <a:solidFill>
                <a:schemeClr val="lt1"/>
              </a:solidFill>
              <a:highlight>
                <a:srgbClr val="FFFFFF"/>
              </a:highlight>
              <a:latin typeface="Montserrat"/>
              <a:ea typeface="Montserrat"/>
              <a:cs typeface="Montserrat"/>
              <a:sym typeface="Montserrat"/>
            </a:endParaRPr>
          </a:p>
          <a:p>
            <a:pPr indent="0" lvl="0" marL="457200" rtl="0" algn="l">
              <a:lnSpc>
                <a:spcPct val="115000"/>
              </a:lnSpc>
              <a:spcBef>
                <a:spcPts val="500"/>
              </a:spcBef>
              <a:spcAft>
                <a:spcPts val="0"/>
              </a:spcAft>
              <a:buNone/>
            </a:pPr>
            <a:r>
              <a:t/>
            </a:r>
            <a:endParaRPr>
              <a:solidFill>
                <a:schemeClr val="lt1"/>
              </a:solidFill>
              <a:latin typeface="Montserrat"/>
              <a:ea typeface="Montserrat"/>
              <a:cs typeface="Montserrat"/>
              <a:sym typeface="Montserrat"/>
            </a:endParaRPr>
          </a:p>
        </p:txBody>
      </p:sp>
      <p:sp>
        <p:nvSpPr>
          <p:cNvPr id="76" name="Google Shape;76;p16"/>
          <p:cNvSpPr txBox="1"/>
          <p:nvPr/>
        </p:nvSpPr>
        <p:spPr>
          <a:xfrm>
            <a:off x="3883100" y="4260875"/>
            <a:ext cx="37566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Book-Rating</a:t>
            </a:r>
            <a:r>
              <a:rPr lang="en-GB">
                <a:solidFill>
                  <a:schemeClr val="lt1"/>
                </a:solidFill>
                <a:highlight>
                  <a:srgbClr val="FFFFFF"/>
                </a:highlight>
                <a:latin typeface="Montserrat"/>
                <a:ea typeface="Montserrat"/>
                <a:cs typeface="Montserrat"/>
                <a:sym typeface="Montserrat"/>
              </a:rPr>
              <a:t> </a:t>
            </a:r>
            <a:endParaRPr>
              <a:solidFill>
                <a:schemeClr val="lt1"/>
              </a:solidFill>
              <a:highlight>
                <a:srgbClr val="FFFFFF"/>
              </a:highlight>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Font typeface="Montserrat"/>
              <a:buChar char="●"/>
            </a:pPr>
            <a:r>
              <a:rPr lang="en-GB">
                <a:solidFill>
                  <a:schemeClr val="lt1"/>
                </a:solidFill>
                <a:highlight>
                  <a:srgbClr val="FFFFFF"/>
                </a:highlight>
                <a:latin typeface="Montserrat"/>
                <a:ea typeface="Montserrat"/>
                <a:cs typeface="Montserrat"/>
                <a:sym typeface="Montserrat"/>
              </a:rPr>
              <a:t>Shape of Dataset - (1149780, 3)</a:t>
            </a:r>
            <a:endParaRPr>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 </a:t>
            </a:r>
            <a:r>
              <a:rPr b="1" lang="en-GB">
                <a:latin typeface="Montserrat"/>
                <a:ea typeface="Montserrat"/>
                <a:cs typeface="Montserrat"/>
                <a:sym typeface="Montserrat"/>
              </a:rPr>
              <a:t>Users_df (Age)</a:t>
            </a:r>
            <a:endParaRPr b="1">
              <a:latin typeface="Montserrat"/>
              <a:ea typeface="Montserrat"/>
              <a:cs typeface="Montserrat"/>
              <a:sym typeface="Montserrat"/>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given here is from 0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rPr lang="en-GB" sz="1400">
                <a:solidFill>
                  <a:schemeClr val="lt1"/>
                </a:solidFill>
                <a:latin typeface="Montserrat"/>
                <a:ea typeface="Montserrat"/>
                <a:cs typeface="Montserrat"/>
                <a:sym typeface="Montserrat"/>
              </a:rPr>
              <a:t>          To 250.</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Outliers in the Age column.</a:t>
            </a:r>
            <a:endParaRPr sz="1400">
              <a:solidFill>
                <a:schemeClr val="lt1"/>
              </a:solidFill>
              <a:latin typeface="Montserrat"/>
              <a:ea typeface="Montserrat"/>
              <a:cs typeface="Montserrat"/>
              <a:sym typeface="Montserrat"/>
            </a:endParaRPr>
          </a:p>
        </p:txBody>
      </p:sp>
      <p:pic>
        <p:nvPicPr>
          <p:cNvPr id="83" name="Google Shape;83;p17"/>
          <p:cNvPicPr preferRelativeResize="0"/>
          <p:nvPr/>
        </p:nvPicPr>
        <p:blipFill>
          <a:blip r:embed="rId3">
            <a:alphaModFix/>
          </a:blip>
          <a:stretch>
            <a:fillRect/>
          </a:stretch>
        </p:blipFill>
        <p:spPr>
          <a:xfrm>
            <a:off x="4028125" y="1289750"/>
            <a:ext cx="5115875" cy="36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 </a:t>
            </a:r>
            <a:r>
              <a:rPr b="1" lang="en-GB">
                <a:latin typeface="Montserrat"/>
                <a:ea typeface="Montserrat"/>
                <a:cs typeface="Montserrat"/>
                <a:sym typeface="Montserrat"/>
              </a:rPr>
              <a:t>Users_df (Age)</a:t>
            </a:r>
            <a:endParaRPr b="1">
              <a:latin typeface="Montserrat"/>
              <a:ea typeface="Montserrat"/>
              <a:cs typeface="Montserrat"/>
              <a:sym typeface="Montserrat"/>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The Age range </a:t>
            </a:r>
            <a:r>
              <a:rPr lang="en-GB" sz="1400">
                <a:solidFill>
                  <a:schemeClr val="lt1"/>
                </a:solidFill>
                <a:latin typeface="Montserrat"/>
                <a:ea typeface="Montserrat"/>
                <a:cs typeface="Montserrat"/>
                <a:sym typeface="Montserrat"/>
              </a:rPr>
              <a:t> distribution is </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right skewed</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lie in age</a:t>
            </a:r>
            <a:endParaRPr sz="14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 group 20- 40</a:t>
            </a:r>
            <a:endParaRPr sz="1400">
              <a:solidFill>
                <a:schemeClr val="lt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3800818" y="1227275"/>
            <a:ext cx="5222557" cy="38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 </a:t>
            </a:r>
            <a:r>
              <a:rPr b="1" lang="en-GB">
                <a:latin typeface="Montserrat"/>
                <a:ea typeface="Montserrat"/>
                <a:cs typeface="Montserrat"/>
                <a:sym typeface="Montserrat"/>
              </a:rPr>
              <a:t>Users_df (Location)</a:t>
            </a:r>
            <a:endParaRPr b="1">
              <a:latin typeface="Montserrat"/>
              <a:ea typeface="Montserrat"/>
              <a:cs typeface="Montserrat"/>
              <a:sym typeface="Montserrat"/>
            </a:endParaRPr>
          </a:p>
        </p:txBody>
      </p:sp>
      <p:sp>
        <p:nvSpPr>
          <p:cNvPr id="96" name="Google Shape;96;p19"/>
          <p:cNvSpPr txBox="1"/>
          <p:nvPr>
            <p:ph idx="1" type="body"/>
          </p:nvPr>
        </p:nvSpPr>
        <p:spPr>
          <a:xfrm>
            <a:off x="311700" y="11341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Splitting Location column and analysing country.</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sz="1400">
                <a:solidFill>
                  <a:schemeClr val="lt1"/>
                </a:solidFill>
                <a:latin typeface="Montserrat"/>
                <a:ea typeface="Montserrat"/>
                <a:cs typeface="Montserrat"/>
                <a:sym typeface="Montserrat"/>
              </a:rPr>
              <a:t>Most active readers are from USA.</a:t>
            </a:r>
            <a:endParaRPr sz="1400">
              <a:solidFill>
                <a:schemeClr val="lt1"/>
              </a:solidFill>
              <a:latin typeface="Montserrat"/>
              <a:ea typeface="Montserrat"/>
              <a:cs typeface="Montserrat"/>
              <a:sym typeface="Montserrat"/>
            </a:endParaRPr>
          </a:p>
        </p:txBody>
      </p:sp>
      <p:pic>
        <p:nvPicPr>
          <p:cNvPr id="97" name="Google Shape;97;p19"/>
          <p:cNvPicPr preferRelativeResize="0"/>
          <p:nvPr/>
        </p:nvPicPr>
        <p:blipFill>
          <a:blip r:embed="rId3">
            <a:alphaModFix/>
          </a:blip>
          <a:stretch>
            <a:fillRect/>
          </a:stretch>
        </p:blipFill>
        <p:spPr>
          <a:xfrm>
            <a:off x="1150025" y="1878600"/>
            <a:ext cx="6581250" cy="300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a:t>
            </a:r>
            <a:r>
              <a:rPr b="1" lang="en-GB">
                <a:latin typeface="Montserrat"/>
                <a:ea typeface="Montserrat"/>
                <a:cs typeface="Montserrat"/>
                <a:sym typeface="Montserrat"/>
              </a:rPr>
              <a:t> Book_df (Authors)</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Agatha Christie wrote highest number of books in our given dataset</a:t>
            </a:r>
            <a:endParaRPr sz="1400">
              <a:solidFill>
                <a:schemeClr val="lt1"/>
              </a:solidFill>
              <a:latin typeface="Montserrat"/>
              <a:ea typeface="Montserrat"/>
              <a:cs typeface="Montserrat"/>
              <a:sym typeface="Montserrat"/>
            </a:endParaRPr>
          </a:p>
        </p:txBody>
      </p:sp>
      <p:pic>
        <p:nvPicPr>
          <p:cNvPr id="104" name="Google Shape;104;p20"/>
          <p:cNvPicPr preferRelativeResize="0"/>
          <p:nvPr/>
        </p:nvPicPr>
        <p:blipFill>
          <a:blip r:embed="rId3">
            <a:alphaModFix/>
          </a:blip>
          <a:stretch>
            <a:fillRect/>
          </a:stretch>
        </p:blipFill>
        <p:spPr>
          <a:xfrm>
            <a:off x="521400" y="1585450"/>
            <a:ext cx="8101200" cy="330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Montserrat"/>
                <a:ea typeface="Montserrat"/>
                <a:cs typeface="Montserrat"/>
                <a:sym typeface="Montserrat"/>
              </a:rPr>
              <a:t>Observations from</a:t>
            </a:r>
            <a:r>
              <a:rPr b="1" lang="en-GB">
                <a:latin typeface="Montserrat"/>
                <a:ea typeface="Montserrat"/>
                <a:cs typeface="Montserrat"/>
                <a:sym typeface="Montserrat"/>
              </a:rPr>
              <a:t> Book_df (Publishers)</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400">
                <a:solidFill>
                  <a:schemeClr val="lt1"/>
                </a:solidFill>
                <a:latin typeface="Montserrat"/>
                <a:ea typeface="Montserrat"/>
                <a:cs typeface="Montserrat"/>
                <a:sym typeface="Montserrat"/>
              </a:rPr>
              <a:t>Harlequin published</a:t>
            </a:r>
            <a:r>
              <a:rPr lang="en-GB" sz="1400">
                <a:solidFill>
                  <a:schemeClr val="lt1"/>
                </a:solidFill>
                <a:latin typeface="Montserrat"/>
                <a:ea typeface="Montserrat"/>
                <a:cs typeface="Montserrat"/>
                <a:sym typeface="Montserrat"/>
              </a:rPr>
              <a:t> highest number of books in our given dataset</a:t>
            </a:r>
            <a:endParaRPr sz="1400">
              <a:solidFill>
                <a:schemeClr val="lt1"/>
              </a:solidFill>
              <a:latin typeface="Montserrat"/>
              <a:ea typeface="Montserrat"/>
              <a:cs typeface="Montserrat"/>
              <a:sym typeface="Montserrat"/>
            </a:endParaRPr>
          </a:p>
        </p:txBody>
      </p:sp>
      <p:pic>
        <p:nvPicPr>
          <p:cNvPr id="111" name="Google Shape;111;p21"/>
          <p:cNvPicPr preferRelativeResize="0"/>
          <p:nvPr/>
        </p:nvPicPr>
        <p:blipFill>
          <a:blip r:embed="rId3">
            <a:alphaModFix/>
          </a:blip>
          <a:stretch>
            <a:fillRect/>
          </a:stretch>
        </p:blipFill>
        <p:spPr>
          <a:xfrm>
            <a:off x="440175" y="1645475"/>
            <a:ext cx="8520601"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